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6"/>
  </p:notesMasterIdLst>
  <p:sldIdLst>
    <p:sldId id="271" r:id="rId2"/>
    <p:sldId id="272" r:id="rId3"/>
    <p:sldId id="273" r:id="rId4"/>
    <p:sldId id="276" r:id="rId5"/>
    <p:sldId id="296" r:id="rId6"/>
    <p:sldId id="309" r:id="rId7"/>
    <p:sldId id="304" r:id="rId8"/>
    <p:sldId id="305" r:id="rId9"/>
    <p:sldId id="306" r:id="rId10"/>
    <p:sldId id="308" r:id="rId11"/>
    <p:sldId id="277" r:id="rId12"/>
    <p:sldId id="300" r:id="rId13"/>
    <p:sldId id="301" r:id="rId14"/>
    <p:sldId id="302" r:id="rId15"/>
    <p:sldId id="303" r:id="rId16"/>
    <p:sldId id="313" r:id="rId17"/>
    <p:sldId id="311" r:id="rId18"/>
    <p:sldId id="314" r:id="rId19"/>
    <p:sldId id="315" r:id="rId20"/>
    <p:sldId id="317" r:id="rId21"/>
    <p:sldId id="274" r:id="rId22"/>
    <p:sldId id="275" r:id="rId23"/>
    <p:sldId id="299" r:id="rId24"/>
    <p:sldId id="298" r:id="rId25"/>
    <p:sldId id="312" r:id="rId26"/>
    <p:sldId id="295" r:id="rId27"/>
    <p:sldId id="297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88" r:id="rId37"/>
    <p:sldId id="278" r:id="rId38"/>
    <p:sldId id="279" r:id="rId39"/>
    <p:sldId id="281" r:id="rId40"/>
    <p:sldId id="280" r:id="rId41"/>
    <p:sldId id="282" r:id="rId42"/>
    <p:sldId id="283" r:id="rId43"/>
    <p:sldId id="284" r:id="rId44"/>
    <p:sldId id="285" r:id="rId45"/>
  </p:sldIdLst>
  <p:sldSz cx="14630400" cy="8229600"/>
  <p:notesSz cx="8229600" cy="146304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Inter" panose="02000503000000020004" pitchFamily="2" charset="0"/>
      <p:regular r:id="rId51"/>
      <p:bold r:id="rId52"/>
      <p:italic r:id="rId53"/>
      <p:boldItalic r:id="rId54"/>
    </p:embeddedFont>
    <p:embeddedFont>
      <p:font typeface="Inter Bold" panose="02000503000000020004" pitchFamily="2" charset="0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" initials="M" lastIdx="1" clrIdx="0">
    <p:extLst>
      <p:ext uri="{19B8F6BF-5375-455C-9EA6-DF929625EA0E}">
        <p15:presenceInfo xmlns:p15="http://schemas.microsoft.com/office/powerpoint/2012/main" userId="M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45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sv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svg"/><Relationship Id="rId5" Type="http://schemas.openxmlformats.org/officeDocument/2006/relationships/image" Target="../media/image47.svg"/><Relationship Id="rId4" Type="http://schemas.openxmlformats.org/officeDocument/2006/relationships/image" Target="../media/image46.svg"/><Relationship Id="rId9" Type="http://schemas.openxmlformats.org/officeDocument/2006/relationships/image" Target="../media/image5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3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svg"/><Relationship Id="rId5" Type="http://schemas.openxmlformats.org/officeDocument/2006/relationships/image" Target="../media/image53.svg"/><Relationship Id="rId4" Type="http://schemas.openxmlformats.org/officeDocument/2006/relationships/image" Target="../media/image52.svg"/><Relationship Id="rId9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8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svg"/><Relationship Id="rId5" Type="http://schemas.openxmlformats.org/officeDocument/2006/relationships/image" Target="../media/image59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90511" y="753785"/>
            <a:ext cx="64492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Score Analysis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3851553" y="1393269"/>
            <a:ext cx="6927294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Cleaning, Analysis &amp; Visualization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793790" y="211907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October 26, 2023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261342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Instructor: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Adham Osama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310776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Team 3 for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DEPI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3602117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386739"/>
            <a:ext cx="453628" cy="4536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3790" y="50671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 Ayman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5459492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Leader: Data Cleaning, Presentation, Power BI</a:t>
            </a:r>
            <a:endParaRPr lang="en-US" sz="1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8548" y="4386739"/>
            <a:ext cx="453628" cy="4536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28548" y="50671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Rawan Mahmoud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5459492"/>
            <a:ext cx="64080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Tableau, Power BI Specialist</a:t>
            </a:r>
            <a:endParaRPr lang="en-US" sz="14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6112669"/>
            <a:ext cx="453628" cy="4536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679311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Jana Ehab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7185422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BI, Excel Data Management</a:t>
            </a:r>
            <a:endParaRPr lang="en-US" sz="14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548" y="6112669"/>
            <a:ext cx="453628" cy="45362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428548" y="679311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Filopater Hosny</a:t>
            </a: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7428548" y="7185422"/>
            <a:ext cx="64080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Implementation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60713"/>
            <a:ext cx="1463040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Account Uncleaned</a:t>
            </a:r>
          </a:p>
        </p:txBody>
      </p:sp>
    </p:spTree>
    <p:extLst>
      <p:ext uri="{BB962C8B-B14F-4D97-AF65-F5344CB8AC3E}">
        <p14:creationId xmlns:p14="http://schemas.microsoft.com/office/powerpoint/2010/main" val="423552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06A733B6-6EC6-4900-9198-CCA338A0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432" y="4631237"/>
            <a:ext cx="5054257" cy="276944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75918" y="531138"/>
            <a:ext cx="6594634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 &amp; Preparation (Power Query)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75918" y="1174433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initial dataset presented several challenges that required extensive data cleaning and preparation. Using Power Query, we performed the following key tasks: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675918" y="1516380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placeholder characters (underscores, special symbols)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675918" y="1761053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 data type inconsistencies (Age column mixed formats)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675918" y="2005727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missing values in loan types and occupation fields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675918" y="2250400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credit history age format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675918" y="2495074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Cleaned numeric columns that were stored as text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675918" y="2739747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Merged and transformed data across multiple tables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75918" y="3081695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benefits of using Power Query for this process are clear: it provides an automated, repeatable, and highly efficient data transformation process.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6363512" y="5514838"/>
            <a:ext cx="1061604" cy="970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 Transformation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537573" y="4757462"/>
            <a:ext cx="1579325" cy="58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Raw, inconsistent data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4537573" y="5287724"/>
            <a:ext cx="1579325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Missing, messy values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7720549" y="4808887"/>
            <a:ext cx="1579325" cy="242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696139" y="5114838"/>
            <a:ext cx="1579325" cy="58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placeholders and noise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7720549" y="6471920"/>
            <a:ext cx="1613849" cy="24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Normalization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7678876" y="6767649"/>
            <a:ext cx="1613849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formats and cases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537573" y="6468547"/>
            <a:ext cx="1579325" cy="242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 conversion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4575159" y="6860679"/>
            <a:ext cx="1579325" cy="19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data types</a:t>
            </a:r>
            <a:endParaRPr lang="en-US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0666AE-F546-4323-85AA-783E8D9EB4A7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9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7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92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96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After Cleaning </a:t>
            </a:r>
            <a:endParaRPr lang="en-US" sz="1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8CD6FA-7C7F-4715-BFC3-BF84342C939B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5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1512" y="1728439"/>
            <a:ext cx="14608097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/>
              <a:t>DimAccount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316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1512" y="2269391"/>
            <a:ext cx="14608097" cy="5960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</a:t>
            </a:r>
          </a:p>
        </p:txBody>
      </p:sp>
    </p:spTree>
    <p:extLst>
      <p:ext uri="{BB962C8B-B14F-4D97-AF65-F5344CB8AC3E}">
        <p14:creationId xmlns:p14="http://schemas.microsoft.com/office/powerpoint/2010/main" val="111456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4966" y="1728439"/>
            <a:ext cx="1037514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 </a:t>
            </a:r>
            <a:r>
              <a:rPr lang="en-US" sz="3600" dirty="0" err="1"/>
              <a:t>Cont</a:t>
            </a:r>
            <a:r>
              <a:rPr lang="en-US" sz="3600" dirty="0"/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163FB5-0C88-4A30-8794-95C336C61E5E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6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068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677233"/>
            <a:ext cx="75564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Team 4. </a:t>
            </a:r>
            <a:b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focuses on analyzing credit score data to identify patterns and trends in customer financial behavior.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379589"/>
            <a:ext cx="63663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credit score factors is crucial for: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793790" y="4039314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4039314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1131094" y="4285178"/>
            <a:ext cx="367831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/>
              <a:t>Enhanced Credit Scoring Accuracy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131094" y="4621768"/>
            <a:ext cx="721911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Inter" panose="02000503000000020004" pitchFamily="2" charset="0"/>
                <a:ea typeface="Inter" panose="02000503000000020004" pitchFamily="2" charset="0"/>
              </a:rPr>
              <a:t>Delivering clear, reliable credit score insights that support fair evaluations, reduce default risk, and strengthen overall portfolio performance.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5901809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3310" y="5901809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1131094" y="6147673"/>
            <a:ext cx="34155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Financial Health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131094" y="6613446"/>
            <a:ext cx="69732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Assisting customers in understanding and improving their credit scores, leading to better financial well-being.</a:t>
            </a:r>
            <a:endParaRPr lang="en-US" sz="1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1455" y="1728439"/>
            <a:ext cx="11582163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Payment </a:t>
            </a:r>
            <a:r>
              <a:rPr lang="en-US" sz="3600" dirty="0" err="1"/>
              <a:t>Behaviour</a:t>
            </a:r>
            <a:r>
              <a:rPr lang="en-US" sz="3600" dirty="0"/>
              <a:t> Abbreviation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34C620-BA0F-40C0-9DCC-2436913F9CE5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0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8742"/>
            <a:ext cx="7439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data exploration and statistical analysis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cleaning, transformation, and preparation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dashboards and business intelligence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data visualization and storytelling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D78918-571F-4B94-ADBC-ED2628098549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031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Dashboards</a:t>
            </a:r>
            <a:endParaRPr lang="en-US" sz="31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1506538"/>
            <a:ext cx="2607350" cy="14877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44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Dashboard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597712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credit score analysis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93790" y="3907274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KPIs: average credit score, payment behavior trends, income distribution, risk segmentation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4470916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filtering by demographics and time periods</a:t>
            </a:r>
            <a:endParaRPr lang="en-US" sz="1250" dirty="0"/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6021" y="854936"/>
            <a:ext cx="3891908" cy="2155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4379" y="32544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 Dashboard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414379" y="3597712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storytelling visualization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414379" y="3907274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credit score journey and comparative analysis across customer segments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7414379" y="4470916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insights for risk assessment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93790" y="4963120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2500" dirty="0"/>
          </a:p>
        </p:txBody>
      </p:sp>
      <p:sp>
        <p:nvSpPr>
          <p:cNvPr id="14" name="Text 10"/>
          <p:cNvSpPr/>
          <p:nvPr/>
        </p:nvSpPr>
        <p:spPr>
          <a:xfrm>
            <a:off x="793790" y="559808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filtering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793790" y="5907643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Drill-down capabilities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793790" y="6423780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500" dirty="0"/>
          </a:p>
        </p:txBody>
      </p:sp>
      <p:sp>
        <p:nvSpPr>
          <p:cNvPr id="18" name="Text 14"/>
          <p:cNvSpPr/>
          <p:nvPr/>
        </p:nvSpPr>
        <p:spPr>
          <a:xfrm>
            <a:off x="793790" y="7058740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stakeholders to make data-driven decisions quickly and efficiently.</a:t>
            </a:r>
            <a:endParaRPr lang="en-US" sz="12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</a:t>
            </a:r>
            <a:endParaRPr lang="en-US" sz="1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9F93C3-1F64-4071-BB82-948A312C8BC8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6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E6F4D-4AE1-47C1-8CE3-0EE5FDFFD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5899802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7320BC-57B3-41BE-9902-B95BDD37FEE3}"/>
              </a:ext>
            </a:extLst>
          </p:cNvPr>
          <p:cNvSpPr/>
          <p:nvPr/>
        </p:nvSpPr>
        <p:spPr>
          <a:xfrm>
            <a:off x="10058400" y="1656678"/>
            <a:ext cx="4303059" cy="3076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3660F-0E88-4A07-93A3-2A4960FDD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7" y="1656678"/>
            <a:ext cx="15792225" cy="65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</a:t>
            </a:r>
            <a:endParaRPr lang="en-US" sz="1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23B07D-D24A-47C7-8D72-48EBA965EE83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2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E6F4D-4AE1-47C1-8CE3-0EE5FDFFD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" t="30429" r="1104" b="13937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4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1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10CA2B-5FAA-4A4A-9BA8-0918E4816281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0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8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78" y="0"/>
            <a:ext cx="14600643" cy="81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1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2521268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and transform raw financial data using Power Query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6962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247442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60" y="2521268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74256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credit score trends and key financial metrics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9640133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9670613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2521268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97427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interactive dashboards using Power BI and Tableau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793790" y="4809411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24270" y="483989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1888" y="5006102"/>
            <a:ext cx="340162" cy="3401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51084" y="5747147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patterns in customer financial behavior</a:t>
            </a:r>
            <a:endParaRPr lang="en-US" sz="2200" dirty="0"/>
          </a:p>
        </p:txBody>
      </p:sp>
      <p:sp>
        <p:nvSpPr>
          <p:cNvPr id="19" name="Shape 13"/>
          <p:cNvSpPr/>
          <p:nvPr/>
        </p:nvSpPr>
        <p:spPr>
          <a:xfrm>
            <a:off x="5216962" y="4809411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5247442" y="483989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5060" y="5006102"/>
            <a:ext cx="340162" cy="34016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474256" y="5747147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actionable insights for credit risk assessment</a:t>
            </a:r>
            <a:endParaRPr lang="en-US" sz="2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8874"/>
            <a:ext cx="14630400" cy="81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16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584"/>
            <a:ext cx="14630400" cy="82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842"/>
            <a:ext cx="14630400" cy="81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81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54" y="0"/>
            <a:ext cx="14605091" cy="82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7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40"/>
            <a:ext cx="14630400" cy="81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54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91" y="64417"/>
            <a:ext cx="14544816" cy="810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4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312" y="49282"/>
            <a:ext cx="14496260" cy="80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1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Analysis Process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4481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42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 Phase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1215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data exploration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435435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Pivot tables for quick insights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79655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checks and data validation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174200"/>
            <a:ext cx="4196358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43776" y="3081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Phase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3776" y="357187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comprehensive data model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443776" y="437697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DAX measures for key metrics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443776" y="518207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interactive slicers and filters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443776" y="598717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core visualizations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1834039"/>
            <a:ext cx="4196358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66948" y="2741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 Phase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866948" y="323171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chart creation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866948" y="367391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Storytelling dashboards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866948" y="411611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visual analytics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8320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phase builds upon the previous one, emphasizing the progressive nature of the analysis from basic exploration to advanced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863"/>
            <a:ext cx="4802267" cy="529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&amp; Findings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18" y="1489710"/>
            <a:ext cx="423267" cy="4232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218" y="2124551"/>
            <a:ext cx="25436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Score Distribution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0218" y="2490668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customers fall into "Good" credit category, with clear patterns in score ranges. This highlights an opportunity to identify target segments for credit improvement programs.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0928" y="1489710"/>
            <a:ext cx="423267" cy="4232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0928" y="2124551"/>
            <a:ext cx="239172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Income vs Credit Score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20928" y="2490668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a strong positive correlation between annual income and credit score ratings. Financial institutions can leverage income data for more precise lending decisions.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218" y="3641884"/>
            <a:ext cx="423267" cy="4232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0218" y="4276725"/>
            <a:ext cx="263937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Payment Behavior Impact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90218" y="4642842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delayed payments show significantly lower credit scores. Implementing early warning systems for payment delinquency can help mitigate risk.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0928" y="3641884"/>
            <a:ext cx="423267" cy="4232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0928" y="4276725"/>
            <a:ext cx="222920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Debt-to-Income Ratio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420928" y="4642842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outstanding debt relative to income correlates with poor credit scores. This suggests offering debt consolidation or financial counseling to at-risk customers.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218" y="5794058"/>
            <a:ext cx="423267" cy="42326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0218" y="6428899"/>
            <a:ext cx="220872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History Length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90218" y="6795016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Longer credit history generally leads to better credit scores. It is crucial to educate new borrowers on the importance of establishing and maintaining credit responsibly.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0928" y="5794058"/>
            <a:ext cx="423267" cy="42326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20928" y="6428899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 Diversity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7420928" y="6795016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multiple account types tend to have more stable credit scores. Encouraging responsible diversification of credit products can lead to better financial health.</a:t>
            </a:r>
            <a:endParaRPr lang="en-US" sz="13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3299"/>
            <a:ext cx="8111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Credit Scoring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57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analysis reveals that traditional credit assessment methods miss critical behavioral patterns, creating both unnecessary risk and missed opportunities for financial institutions.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Reality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52437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customers fall into mixed credit tiers, but income alone doesn't predict creditworthiness effectively.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52437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we identify high-quality borrowers hidden within standard credit segments while minimizing default risk?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Impact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52437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credit scoring enables smarter lending decisions, reduces portfolio risk, and unlocks new revenue opportunities.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C341D7-2877-4060-9139-CF932DAAB77C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8772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04342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utilizes four primary datasets, each providing crucial information for a comprehensive credit score analysis. These datasets are interconnected, forming a holistic view of customer financial behavior.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866" y="2041684"/>
            <a:ext cx="5726549" cy="38740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35665" y="3621067"/>
            <a:ext cx="1158949" cy="7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Relationships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338600" y="4747273"/>
            <a:ext cx="1551254" cy="310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 Customer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338600" y="5109798"/>
            <a:ext cx="1551254" cy="57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12,509 rows; customer demographics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03203" y="4660489"/>
            <a:ext cx="1686839" cy="476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Payment Behavior Abbreviation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703203" y="5205170"/>
            <a:ext cx="1551253" cy="38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Abbreviations meaning for Payment Behavior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03202" y="2311856"/>
            <a:ext cx="1551253" cy="45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 Monthly Records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703203" y="2931738"/>
            <a:ext cx="1551253" cy="57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148,749 rows; central transactional fact table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348535" y="2540460"/>
            <a:ext cx="1551253" cy="310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 Account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348535" y="2907763"/>
            <a:ext cx="1551253" cy="38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account-level details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93790" y="608159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However, working with this data presented several key challenges: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93790" y="648319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93790" y="677048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Mixed data types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793790" y="7057787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 characters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793790" y="735584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Dirty data requiring extensive cleaning</a:t>
            </a:r>
            <a:endParaRPr lang="en-US" sz="11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92FB46-B052-417E-96D4-3BF457F48E4F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970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470541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9030" y="1485781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528" y="1802249"/>
            <a:ext cx="221099" cy="2210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46146" y="1633180"/>
            <a:ext cx="308645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Early Warning Systems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546146" y="1951911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payment behavior patterns to identify at-risk customers before defaults occur. This proactively mitigates risk and improves loan portfolio health.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93790" y="2502456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09030" y="2517696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28" y="2834164"/>
            <a:ext cx="221099" cy="2210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46146" y="2665095"/>
            <a:ext cx="356473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 Income-Based Lending Models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546146" y="2983825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income correlation insights to create more accurate risk assessment frameworks, leading to better lending decisions and reduced default rates.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793790" y="3534370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09030" y="3549610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528" y="3866078"/>
            <a:ext cx="221099" cy="22109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46146" y="3697010"/>
            <a:ext cx="317658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Offer Financial Education Programs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1546146" y="4015740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customers with shorter credit histories to improve long-term creditworthiness, fostering responsible financial habits and customer loyalty.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793790" y="4566285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809030" y="4581525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28" y="4897993"/>
            <a:ext cx="221099" cy="22109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46146" y="4728924"/>
            <a:ext cx="313384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Debt Management Services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1546146" y="5047655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counseling and consolidation options for high debt-to-income ratio customers, helping them manage debt and maintain credit stability.</a:t>
            </a:r>
            <a:endParaRPr lang="en-US" sz="1150" dirty="0"/>
          </a:p>
        </p:txBody>
      </p:sp>
      <p:sp>
        <p:nvSpPr>
          <p:cNvPr id="23" name="Shape 17"/>
          <p:cNvSpPr/>
          <p:nvPr/>
        </p:nvSpPr>
        <p:spPr>
          <a:xfrm>
            <a:off x="793790" y="5598200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809030" y="5613440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528" y="5929908"/>
            <a:ext cx="221099" cy="22109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546146" y="5760839"/>
            <a:ext cx="245530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Diversify Product Offerings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1546146" y="6079569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responsible use of multiple credit products to improve customer stability, which can lead to stronger financial relationships and cross-selling opportunities.</a:t>
            </a:r>
            <a:endParaRPr lang="en-US" sz="1150" dirty="0"/>
          </a:p>
        </p:txBody>
      </p:sp>
      <p:sp>
        <p:nvSpPr>
          <p:cNvPr id="28" name="Shape 21"/>
          <p:cNvSpPr/>
          <p:nvPr/>
        </p:nvSpPr>
        <p:spPr>
          <a:xfrm>
            <a:off x="793790" y="6630114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809030" y="6645354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528" y="6961823"/>
            <a:ext cx="221099" cy="221099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546146" y="6792754"/>
            <a:ext cx="289357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Dynamic Risk Pricing</a:t>
            </a:r>
            <a:endParaRPr lang="en-US" sz="1450" dirty="0"/>
          </a:p>
        </p:txBody>
      </p:sp>
      <p:sp>
        <p:nvSpPr>
          <p:cNvPr id="32" name="Text 24"/>
          <p:cNvSpPr/>
          <p:nvPr/>
        </p:nvSpPr>
        <p:spPr>
          <a:xfrm>
            <a:off x="1546146" y="7111484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interest rates based on real-time credit behavior analytics, ensuring fair pricing and effective risk management.</a:t>
            </a:r>
            <a:endParaRPr lang="en-US" sz="11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FBBB85-2779-476F-87A9-3FF00807999A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733"/>
            <a:ext cx="572512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Roles &amp; Contributions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85" y="1591508"/>
            <a:ext cx="8769429" cy="40470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99612" y="1925835"/>
            <a:ext cx="3050628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Successful Project Outcome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299531" y="3823402"/>
            <a:ext cx="1477091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 Ayman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299531" y="4176779"/>
            <a:ext cx="1477091" cy="880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leader; data cleaning, Visualization, </a:t>
            </a:r>
            <a:b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Presentation 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8243" y="3285847"/>
            <a:ext cx="371718" cy="3717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53512" y="4045332"/>
            <a:ext cx="1477090" cy="55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Filopater Hosny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853512" y="4673830"/>
            <a:ext cx="1477090" cy="220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PowerBI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2006" y="3289209"/>
            <a:ext cx="371718" cy="3717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80931" y="4108916"/>
            <a:ext cx="1477091" cy="55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Rawan Mahmoud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5480931" y="4737413"/>
            <a:ext cx="1477091" cy="660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 ,Power BI visualizations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3617" y="3559897"/>
            <a:ext cx="371719" cy="3717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81894" y="4336960"/>
            <a:ext cx="1477091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Jana Ehab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7681894" y="4690337"/>
            <a:ext cx="1477091" cy="440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 ,Power BI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5017" y="3540333"/>
            <a:ext cx="371718" cy="37171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3790" y="5893713"/>
            <a:ext cx="369927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 Benefits</a:t>
            </a:r>
            <a:endParaRPr lang="en-US" sz="2650" dirty="0"/>
          </a:p>
        </p:txBody>
      </p:sp>
      <p:sp>
        <p:nvSpPr>
          <p:cNvPr id="18" name="Text 11"/>
          <p:cNvSpPr/>
          <p:nvPr/>
        </p:nvSpPr>
        <p:spPr>
          <a:xfrm>
            <a:off x="793790" y="6574155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expertise in different tools created comprehensive analysis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793790" y="690586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perspectives improved problem-solving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793790" y="723757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workload enabled thorough exploration of the dataset</a:t>
            </a:r>
            <a:endParaRPr lang="en-US" sz="13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34B303-4846-4F2B-85CA-BAAF88E45BB8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740"/>
            <a:ext cx="443710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&amp; Limitations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09011"/>
            <a:ext cx="3180636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Challenges Faced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143482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8550" y="2143482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002149" y="230612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Issues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002149" y="2683907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Extensive missing values, inconsistent formats, and placeholder characters required significant cleaning effort.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93790" y="3465433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78550" y="3465433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002149" y="3628072"/>
            <a:ext cx="231909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Large Dataset Complexity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002149" y="4005858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148,749 records across multiple tables demanded careful memory and performance optimization.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93790" y="4787384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8550" y="4787384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002149" y="49500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 Integration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002149" y="5327809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Coordinating analysis across Excel, Power Query, Power BI, and Tableau required workflow synchronization.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93790" y="6109335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78550" y="6109335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002149" y="627197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Constraints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1002149" y="6649760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thorough analysis with project deadlines while ensuring quality deliverables.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502604" y="1609011"/>
            <a:ext cx="471701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Challenges Were Overcome</a:t>
            </a:r>
            <a:endParaRPr lang="en-US" sz="2300" dirty="0"/>
          </a:p>
        </p:txBody>
      </p:sp>
      <p:sp>
        <p:nvSpPr>
          <p:cNvPr id="21" name="Shape 19"/>
          <p:cNvSpPr/>
          <p:nvPr/>
        </p:nvSpPr>
        <p:spPr>
          <a:xfrm>
            <a:off x="7502604" y="2143482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487364" y="2143482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3" name="Text 21"/>
          <p:cNvSpPr/>
          <p:nvPr/>
        </p:nvSpPr>
        <p:spPr>
          <a:xfrm>
            <a:off x="7710964" y="2306122"/>
            <a:ext cx="231362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Systematic Data Cleaning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710964" y="2683907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 data cleaning approach using Power Query automation.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7502604" y="3229689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487364" y="3229689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7" name="Text 25"/>
          <p:cNvSpPr/>
          <p:nvPr/>
        </p:nvSpPr>
        <p:spPr>
          <a:xfrm>
            <a:off x="7710964" y="339232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Collaboration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710964" y="3770114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collaboration to divide complex tasks efficiently.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502604" y="4315897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487364" y="4315897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31" name="Text 29"/>
          <p:cNvSpPr/>
          <p:nvPr/>
        </p:nvSpPr>
        <p:spPr>
          <a:xfrm>
            <a:off x="7710964" y="4478536"/>
            <a:ext cx="275308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Iterative Development Process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710964" y="4856321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 development process to refine visualizations.</a:t>
            </a:r>
            <a:endParaRPr lang="en-US" sz="1150" dirty="0"/>
          </a:p>
        </p:txBody>
      </p:sp>
      <p:sp>
        <p:nvSpPr>
          <p:cNvPr id="33" name="Shape 31"/>
          <p:cNvSpPr/>
          <p:nvPr/>
        </p:nvSpPr>
        <p:spPr>
          <a:xfrm>
            <a:off x="7502604" y="5402104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487364" y="5402104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35" name="Text 33"/>
          <p:cNvSpPr/>
          <p:nvPr/>
        </p:nvSpPr>
        <p:spPr>
          <a:xfrm>
            <a:off x="7710964" y="5564743"/>
            <a:ext cx="233684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Regular Progress Reviews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7710964" y="5942528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progress reviews to stay on track.</a:t>
            </a:r>
            <a:endParaRPr lang="en-US" sz="11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684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544247"/>
            <a:ext cx="485822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Achievements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33380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cleaned and analyzed 148,749+ financial records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431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key factors influencing credit scores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5853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comprehensive interactive dashboards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0275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actionable insights for financial institutions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544247"/>
            <a:ext cx="51687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the Results Matter</a:t>
            </a:r>
            <a:endParaRPr lang="en-US" sz="3550" dirty="0"/>
          </a:p>
        </p:txBody>
      </p:sp>
      <p:sp>
        <p:nvSpPr>
          <p:cNvPr id="12" name="Text 9"/>
          <p:cNvSpPr/>
          <p:nvPr/>
        </p:nvSpPr>
        <p:spPr>
          <a:xfrm>
            <a:off x="7591901" y="33380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customers understand credit improvement pathways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1901" y="41431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financial inclusion through data-driven insights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33951" y="598003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credit analysis empowers both financial institutions and customers to make informed decisions, ultimately promoting financial health and stability.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724882"/>
            <a:ext cx="30480" cy="1236107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39ED70-0403-46A7-876F-403580A909D3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16506" y="484346"/>
            <a:ext cx="329743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 &amp; Discussion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16505" y="1142573"/>
            <a:ext cx="5106563" cy="3485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000" dirty="0"/>
              <a:t>Thank you for your attention!</a:t>
            </a:r>
            <a:br>
              <a:rPr lang="en-US" sz="3000" dirty="0"/>
            </a:br>
            <a:r>
              <a:rPr lang="en-US" sz="3000" dirty="0"/>
              <a:t>For follow-up, </a:t>
            </a:r>
            <a:br>
              <a:rPr lang="en-US" sz="3000" dirty="0"/>
            </a:br>
            <a:r>
              <a:rPr lang="en-US" sz="3000" dirty="0"/>
              <a:t>please reach out to our team:</a:t>
            </a:r>
          </a:p>
          <a:p>
            <a:r>
              <a:rPr lang="en-US" sz="3000" dirty="0"/>
              <a:t>Mark Ayman, Rawan Mahmoud,</a:t>
            </a:r>
            <a:br>
              <a:rPr lang="en-US" sz="3000" dirty="0"/>
            </a:br>
            <a:r>
              <a:rPr lang="en-US" sz="3000" dirty="0"/>
              <a:t>Jana Ehab, </a:t>
            </a:r>
            <a:r>
              <a:rPr lang="en-US" sz="3000" dirty="0" err="1"/>
              <a:t>Filopater</a:t>
            </a:r>
            <a:r>
              <a:rPr lang="en-US" sz="3000" dirty="0"/>
              <a:t> </a:t>
            </a:r>
            <a:r>
              <a:rPr lang="en-US" sz="3000" dirty="0" err="1"/>
              <a:t>Hosny</a:t>
            </a:r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 marL="0" indent="0" algn="l">
              <a:buNone/>
            </a:pPr>
            <a:endParaRPr lang="en-US" sz="3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965" y="2190154"/>
            <a:ext cx="8701683" cy="59537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16506" y="8401288"/>
            <a:ext cx="13397389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available for further discussion.</a:t>
            </a: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96D75-8FFE-4339-AAE6-81D21EDBD085}"/>
              </a:ext>
            </a:extLst>
          </p:cNvPr>
          <p:cNvSpPr txBox="1"/>
          <p:nvPr/>
        </p:nvSpPr>
        <p:spPr>
          <a:xfrm>
            <a:off x="4761918" y="3913561"/>
            <a:ext cx="5106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Any Questions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Before Cleaning </a:t>
            </a:r>
            <a:endParaRPr lang="en-US" sz="1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BF3EF-0199-4C69-AFBD-BDDD3C4102D9}"/>
              </a:ext>
            </a:extLst>
          </p:cNvPr>
          <p:cNvSpPr/>
          <p:nvPr/>
        </p:nvSpPr>
        <p:spPr>
          <a:xfrm>
            <a:off x="12855388" y="7745506"/>
            <a:ext cx="1775012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7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73" y="1771469"/>
            <a:ext cx="14558453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Payment Behavior Abbreviation</a:t>
            </a:r>
          </a:p>
        </p:txBody>
      </p:sp>
    </p:spTree>
    <p:extLst>
      <p:ext uri="{BB962C8B-B14F-4D97-AF65-F5344CB8AC3E}">
        <p14:creationId xmlns:p14="http://schemas.microsoft.com/office/powerpoint/2010/main" val="387716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619DC6-3141-4D12-B440-7536EDBDC3AB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 Uncleaned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A6C0AC-33C5-4DBB-A960-1BDD172F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902"/>
            <a:ext cx="14630400" cy="686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5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66AE7-D685-4C0E-88CE-C35B236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817"/>
            <a:ext cx="14630400" cy="7477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531EE-126E-4588-A69E-FE33265F57DE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 Uncleaned</a:t>
            </a:r>
          </a:p>
        </p:txBody>
      </p:sp>
    </p:spTree>
    <p:extLst>
      <p:ext uri="{BB962C8B-B14F-4D97-AF65-F5344CB8AC3E}">
        <p14:creationId xmlns:p14="http://schemas.microsoft.com/office/powerpoint/2010/main" val="222257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439"/>
            <a:ext cx="1463040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Customer Uncleaned</a:t>
            </a:r>
          </a:p>
        </p:txBody>
      </p:sp>
    </p:spTree>
    <p:extLst>
      <p:ext uri="{BB962C8B-B14F-4D97-AF65-F5344CB8AC3E}">
        <p14:creationId xmlns:p14="http://schemas.microsoft.com/office/powerpoint/2010/main" val="200701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1311</Words>
  <Application>Microsoft Office PowerPoint</Application>
  <PresentationFormat>Custom</PresentationFormat>
  <Paragraphs>210</Paragraphs>
  <Slides>44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Inter</vt:lpstr>
      <vt:lpstr>Arial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Mark</dc:creator>
  <cp:lastModifiedBy>Mark</cp:lastModifiedBy>
  <cp:revision>28</cp:revision>
  <dcterms:created xsi:type="dcterms:W3CDTF">2025-11-21T16:07:03Z</dcterms:created>
  <dcterms:modified xsi:type="dcterms:W3CDTF">2025-12-05T21:24:44Z</dcterms:modified>
</cp:coreProperties>
</file>